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12" r:id="rId10"/>
    <p:sldId id="305" r:id="rId11"/>
    <p:sldId id="306" r:id="rId12"/>
    <p:sldId id="308" r:id="rId13"/>
    <p:sldId id="309" r:id="rId14"/>
    <p:sldId id="310" r:id="rId15"/>
    <p:sldId id="311" r:id="rId16"/>
    <p:sldId id="307" r:id="rId17"/>
    <p:sldId id="258" r:id="rId18"/>
    <p:sldId id="314" r:id="rId19"/>
    <p:sldId id="331" r:id="rId20"/>
    <p:sldId id="313" r:id="rId21"/>
    <p:sldId id="297" r:id="rId22"/>
    <p:sldId id="316" r:id="rId23"/>
    <p:sldId id="326" r:id="rId24"/>
    <p:sldId id="327" r:id="rId25"/>
    <p:sldId id="328" r:id="rId26"/>
    <p:sldId id="318" r:id="rId27"/>
    <p:sldId id="329" r:id="rId28"/>
    <p:sldId id="330" r:id="rId29"/>
    <p:sldId id="319" r:id="rId30"/>
    <p:sldId id="320" r:id="rId31"/>
    <p:sldId id="322" r:id="rId32"/>
    <p:sldId id="323" r:id="rId33"/>
    <p:sldId id="324" r:id="rId34"/>
    <p:sldId id="32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CCEC-6502-46AD-8187-F34621667B79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ADB29-11A9-4C39-AA51-EFC902FA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48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1600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132856"/>
            <a:ext cx="754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980D86E8-C561-401D-950F-E4652DAF7A82}" type="datetimeFigureOut">
              <a:rPr lang="en-GB" smtClean="0"/>
              <a:pPr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1025791B-D9D1-4AB9-82FB-5EAF5D33488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david.kidner@southwales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9/tutorial/index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9/index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solidFill>
                  <a:schemeClr val="bg1"/>
                </a:solidFill>
                <a:latin typeface="Arial Black" panose="020B0A04020102020204" pitchFamily="34" charset="0"/>
              </a:rPr>
              <a:t>IS4S761</a:t>
            </a:r>
            <a:br>
              <a:rPr lang="en-GB" sz="4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sz="4400" dirty="0">
                <a:solidFill>
                  <a:schemeClr val="bg1"/>
                </a:solidFill>
                <a:latin typeface="Arial Black" panose="020B0A04020102020204" pitchFamily="34" charset="0"/>
              </a:rPr>
              <a:t>Principles of Computing </a:t>
            </a:r>
            <a:br>
              <a:rPr lang="en-GB" sz="4800" dirty="0"/>
            </a:br>
            <a:br>
              <a:rPr lang="en-GB" sz="4800" dirty="0"/>
            </a:br>
            <a:br>
              <a:rPr lang="en-GB" sz="4800" dirty="0"/>
            </a:b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573016"/>
            <a:ext cx="7842448" cy="2141984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Python Programming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David Kidner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(J302)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david.kidner@southwales.ac.uk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/>
          </a:p>
        </p:txBody>
      </p:sp>
      <p:pic>
        <p:nvPicPr>
          <p:cNvPr id="5" name="Picture 4" descr="USW logo Raspberry Scree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1494"/>
            <a:ext cx="1080000" cy="1105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98D58-B3F3-4501-A358-4284FE2E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4539178"/>
            <a:ext cx="3517776" cy="9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5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E0D20D-27EC-4CEC-9FC0-8BFAB7A395DA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543800" cy="7920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High Level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99AD94-0A59-44C8-BD53-922E0E27C88D}"/>
              </a:ext>
            </a:extLst>
          </p:cNvPr>
          <p:cNvSpPr txBox="1">
            <a:spLocks/>
          </p:cNvSpPr>
          <p:nvPr/>
        </p:nvSpPr>
        <p:spPr>
          <a:xfrm>
            <a:off x="755576" y="1484784"/>
            <a:ext cx="7543800" cy="46694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There’s plenty to choose from …</a:t>
            </a:r>
          </a:p>
          <a:p>
            <a:endParaRPr lang="en-GB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capabilities of the languages vary widely, but they all need a way to do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declarative statements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conditional statements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iterative or repetitive statements 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 compiler is a program that converts commands in high level languages to machine language instructions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4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1B8B-F287-4EA2-A0FA-1F97E98F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7665720" cy="1008112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rgbClr val="C00000"/>
                </a:solidFill>
              </a:rPr>
              <a:t>Compiling High Level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43EAE-901F-4E95-A3AA-44540C301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415437"/>
            <a:ext cx="7665720" cy="2636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E7BA6-B8F5-4AD2-A79A-4E25ADDB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1" y="1793335"/>
            <a:ext cx="1505800" cy="1622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9D3ED3-FD62-432E-AD25-788B08869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23" y="2420889"/>
            <a:ext cx="1996632" cy="1727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751ED-9ECD-4213-AF13-5FDE4738C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5569132"/>
            <a:ext cx="626368" cy="482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84CA6-265D-4511-8C98-684537019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368" y="4733697"/>
            <a:ext cx="692274" cy="2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007D-1145-4E69-A775-E48221A1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Not all High Level Programs are Compiled. Some are Interpreted.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i="1" dirty="0"/>
              <a:t>Interpreters</a:t>
            </a:r>
            <a:r>
              <a:rPr lang="en-GB" altLang="en-US" dirty="0"/>
              <a:t> simulate a computer that understands a High-Level language.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 source program is not translated into machine language all at once.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An interpreter analyses and executes the source code instruction by instruction.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11B50E-488A-46B1-AD69-7F78A25F92F7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665720" cy="10081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400" b="1" dirty="0">
                <a:solidFill>
                  <a:srgbClr val="C00000"/>
                </a:solidFill>
              </a:rPr>
              <a:t>Interpreting High Level Code</a:t>
            </a:r>
          </a:p>
        </p:txBody>
      </p:sp>
    </p:spTree>
    <p:extLst>
      <p:ext uri="{BB962C8B-B14F-4D97-AF65-F5344CB8AC3E}">
        <p14:creationId xmlns:p14="http://schemas.microsoft.com/office/powerpoint/2010/main" val="363561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48872-68DB-4DD9-A2B5-580A52EDF390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665720" cy="10081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400" b="1" dirty="0">
                <a:solidFill>
                  <a:srgbClr val="C00000"/>
                </a:solidFill>
              </a:rPr>
              <a:t>Interpreting High Level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19E83-E8BF-48E6-A440-3B67931C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837555"/>
            <a:ext cx="6004561" cy="2410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E3275-19E4-4385-A159-58FCE2E3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10418"/>
            <a:ext cx="1505800" cy="162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AA388-5D2B-4693-90D8-B282D9A3E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556792"/>
            <a:ext cx="3876675" cy="14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20F4E-4E39-4C74-8A4E-C15BA553E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656" y="1749539"/>
            <a:ext cx="3905250" cy="161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94FA9-D115-40B8-8EAE-55B77772E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12" y="5013176"/>
            <a:ext cx="809625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412E2-8455-4E58-8366-607CCFA5F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181" y="1961669"/>
            <a:ext cx="3895725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B437E-1FE8-402D-848E-B7B06C675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87" y="5342827"/>
            <a:ext cx="781050" cy="238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8173EC-7C92-4218-9B92-4E6551C3B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181" y="2180446"/>
            <a:ext cx="3886200" cy="17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2191C4-57FB-41F3-A476-9EF48D1DF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149" y="3899693"/>
            <a:ext cx="781050" cy="28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9759EF-29BF-4D3B-819C-1239FAE03F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3181" y="2596850"/>
            <a:ext cx="3895725" cy="17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9A350B-236C-4F48-91FC-D772B30DAD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0176" y="2375198"/>
            <a:ext cx="38862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5F1C-ED72-4AB2-83CC-FC2EFFEA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692696"/>
            <a:ext cx="8064896" cy="1384176"/>
          </a:xfrm>
        </p:spPr>
        <p:txBody>
          <a:bodyPr>
            <a:normAutofit fontScale="90000"/>
          </a:bodyPr>
          <a:lstStyle/>
          <a:p>
            <a:r>
              <a:rPr lang="en-GB" altLang="en-US" b="1" dirty="0">
                <a:solidFill>
                  <a:srgbClr val="C00000"/>
                </a:solidFill>
              </a:rPr>
              <a:t>Compiling vs. Interpreting</a:t>
            </a:r>
            <a:br>
              <a:rPr lang="en-GB" altLang="en-US" b="1" dirty="0">
                <a:solidFill>
                  <a:srgbClr val="C00000"/>
                </a:solidFill>
              </a:rPr>
            </a:b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D5F5-2B38-44B9-B161-AF2CAA7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412776"/>
            <a:ext cx="7543800" cy="460628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Once program is compiled, it can be executed over and over without the source code or compiler. 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If it is interpreted, the source code and interpreter are needed each time the program runs.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Compiled programs generally run faster since the translation of the source code happens only once.</a:t>
            </a:r>
          </a:p>
        </p:txBody>
      </p:sp>
    </p:spTree>
    <p:extLst>
      <p:ext uri="{BB962C8B-B14F-4D97-AF65-F5344CB8AC3E}">
        <p14:creationId xmlns:p14="http://schemas.microsoft.com/office/powerpoint/2010/main" val="40399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8B8F-4EE2-472B-B920-F50A388A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7992888" cy="1152128"/>
          </a:xfrm>
        </p:spPr>
        <p:txBody>
          <a:bodyPr>
            <a:normAutofit fontScale="90000"/>
          </a:bodyPr>
          <a:lstStyle/>
          <a:p>
            <a:r>
              <a:rPr lang="en-GB" altLang="en-US" b="1" dirty="0">
                <a:solidFill>
                  <a:srgbClr val="C00000"/>
                </a:solidFill>
              </a:rPr>
              <a:t>Compiling vs. Interpreting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EC59-56EA-436D-B3AA-7A27415F6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Interpreted languages are part of a more flexible programming environment since they can be developed and run interactively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Interpreted programs are more </a:t>
            </a:r>
            <a:r>
              <a:rPr lang="en-GB" altLang="en-US" i="1" dirty="0"/>
              <a:t>portable</a:t>
            </a:r>
            <a:r>
              <a:rPr lang="en-GB" altLang="en-US" dirty="0"/>
              <a:t>, meaning the executable code produced from a compiler for an Intel PC won’t run on a Mac, without recompiling. If a suitable interpreter already exists, the interpreted code can be run with no modifications.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5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0D89-8035-4732-B8BA-95823B5B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926634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4A3D-1592-4495-9708-73D898DB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772816"/>
            <a:ext cx="6336704" cy="4246240"/>
          </a:xfrm>
        </p:spPr>
        <p:txBody>
          <a:bodyPr/>
          <a:lstStyle/>
          <a:p>
            <a:r>
              <a:rPr lang="en-GB" dirty="0"/>
              <a:t>Conceived in 1980s, implemented by Guido van Rossum (BDFL*) beginning 1989 as successor to ABC</a:t>
            </a:r>
          </a:p>
          <a:p>
            <a:r>
              <a:rPr lang="en-GB" dirty="0"/>
              <a:t>High-level</a:t>
            </a:r>
          </a:p>
          <a:p>
            <a:r>
              <a:rPr lang="en-GB" dirty="0"/>
              <a:t>General purpose, Scripting</a:t>
            </a:r>
          </a:p>
          <a:p>
            <a:r>
              <a:rPr lang="en-GB" dirty="0"/>
              <a:t>Interpreted</a:t>
            </a:r>
          </a:p>
          <a:p>
            <a:r>
              <a:rPr lang="en-GB" dirty="0"/>
              <a:t>Dynamic programming language</a:t>
            </a:r>
          </a:p>
          <a:p>
            <a:r>
              <a:rPr lang="en-GB" dirty="0"/>
              <a:t>Emphasis on readability</a:t>
            </a:r>
          </a:p>
          <a:p>
            <a:r>
              <a:rPr lang="en-GB" dirty="0"/>
              <a:t>Automatic memory management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5AC71-9472-47C1-A45F-E7C83313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12" y="476672"/>
            <a:ext cx="3517776" cy="926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FF8D4-85D8-4097-8F84-8E18608A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628800"/>
            <a:ext cx="1397000" cy="209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6250066"/>
            <a:ext cx="2305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i="1" dirty="0"/>
              <a:t>*Benevolent Dictator For Life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62367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6864" cy="16002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Principles of Computing: 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3600" dirty="0">
                <a:solidFill>
                  <a:srgbClr val="C00000"/>
                </a:solidFill>
              </a:rPr>
              <a:t>P</a:t>
            </a:r>
            <a:r>
              <a:rPr lang="en-GB" sz="3600" dirty="0"/>
              <a:t>rogramming </a:t>
            </a:r>
            <a:r>
              <a:rPr lang="en-GB" sz="3600" dirty="0">
                <a:solidFill>
                  <a:srgbClr val="C00000"/>
                </a:solidFill>
              </a:rPr>
              <a:t>Y</a:t>
            </a:r>
            <a:r>
              <a:rPr lang="en-GB" sz="3600" dirty="0"/>
              <a:t>ou </a:t>
            </a:r>
            <a:r>
              <a:rPr lang="en-GB" sz="3600" dirty="0" err="1">
                <a:solidFill>
                  <a:srgbClr val="C00000"/>
                </a:solidFill>
              </a:rPr>
              <a:t>THO</a:t>
            </a:r>
            <a:r>
              <a:rPr lang="en-GB" sz="3600" dirty="0" err="1"/>
              <a:t>ught</a:t>
            </a:r>
            <a:r>
              <a:rPr lang="en-GB" sz="3600" dirty="0"/>
              <a:t> </a:t>
            </a:r>
            <a:r>
              <a:rPr lang="en-GB" sz="3600" dirty="0">
                <a:solidFill>
                  <a:srgbClr val="C00000"/>
                </a:solidFill>
              </a:rPr>
              <a:t>N</a:t>
            </a:r>
            <a:r>
              <a:rPr lang="en-GB" sz="3600" dirty="0"/>
              <a:t>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9096D-3FC0-4F93-9EEA-15BBA2B2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84318"/>
            <a:ext cx="3170598" cy="2252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977E0-36EF-4E89-9695-8FD7315B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98" y="2184320"/>
            <a:ext cx="3007594" cy="2252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3560F-145C-4F52-8E1B-DB0A9645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156" y="4094837"/>
            <a:ext cx="812898" cy="779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2EF16-5939-4F98-A128-347402BA2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75" y="5013176"/>
            <a:ext cx="812898" cy="779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835B9-6BE7-415E-895A-DBFC0DC10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526" y="1800322"/>
            <a:ext cx="812898" cy="7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516-05D5-43E0-BC0E-91B3C233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86409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Why Use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94CA-D237-4801-B0C7-7829E2FC5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844824"/>
            <a:ext cx="8064896" cy="417423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IEEE ranked Python as the #1 Programming Language in 2017, 2018 and 2019.  Enough Said!</a:t>
            </a:r>
          </a:p>
          <a:p>
            <a:r>
              <a:rPr lang="en-GB" dirty="0"/>
              <a:t>Python is an accessible language for new programmers because the community provides many introductory resources.</a:t>
            </a:r>
          </a:p>
          <a:p>
            <a:r>
              <a:rPr lang="en-GB" dirty="0"/>
              <a:t>An Open Source “Ecosystem” - expansive library of open source data analysis tools, frameworks and testing instruments make it one of the largest out of any programming community.</a:t>
            </a:r>
          </a:p>
          <a:p>
            <a:r>
              <a:rPr lang="en-GB" dirty="0"/>
              <a:t>Quick to Learn!</a:t>
            </a:r>
          </a:p>
          <a:p>
            <a:r>
              <a:rPr lang="en-GB" dirty="0"/>
              <a:t>Easy to Use!</a:t>
            </a:r>
          </a:p>
        </p:txBody>
      </p:sp>
    </p:spTree>
    <p:extLst>
      <p:ext uri="{BB962C8B-B14F-4D97-AF65-F5344CB8AC3E}">
        <p14:creationId xmlns:p14="http://schemas.microsoft.com/office/powerpoint/2010/main" val="296159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8E8F78-C5DE-4C19-BA44-0DCD9FEF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23723" cy="534046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D4B7E28-418C-4E7A-9730-4CCF6241AC5D}"/>
              </a:ext>
            </a:extLst>
          </p:cNvPr>
          <p:cNvSpPr/>
          <p:nvPr/>
        </p:nvSpPr>
        <p:spPr>
          <a:xfrm>
            <a:off x="6228184" y="4941168"/>
            <a:ext cx="2376264" cy="8759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Are you enrolled on IS4S761?</a:t>
            </a:r>
          </a:p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(Answer Counts as 2).</a:t>
            </a:r>
          </a:p>
        </p:txBody>
      </p:sp>
    </p:spTree>
    <p:extLst>
      <p:ext uri="{BB962C8B-B14F-4D97-AF65-F5344CB8AC3E}">
        <p14:creationId xmlns:p14="http://schemas.microsoft.com/office/powerpoint/2010/main" val="336641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28E7-4856-45C8-926B-253E93C3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620688"/>
            <a:ext cx="8064896" cy="720080"/>
          </a:xfrm>
        </p:spPr>
        <p:txBody>
          <a:bodyPr>
            <a:noAutofit/>
          </a:bodyPr>
          <a:lstStyle/>
          <a:p>
            <a:r>
              <a:rPr lang="en-GB" sz="4400" b="1" dirty="0">
                <a:solidFill>
                  <a:srgbClr val="C00000"/>
                </a:solidFill>
              </a:rPr>
              <a:t>Introduction to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208BA-F83F-46AB-B719-2FFF3731B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2021891"/>
            <a:ext cx="7543800" cy="4390256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Computers are Everywhere!</a:t>
            </a:r>
          </a:p>
          <a:p>
            <a:pPr lvl="1"/>
            <a:r>
              <a:rPr lang="en-GB" dirty="0"/>
              <a:t>How many computers do you own?</a:t>
            </a:r>
          </a:p>
          <a:p>
            <a:pPr lvl="1"/>
            <a:r>
              <a:rPr lang="en-GB" dirty="0"/>
              <a:t>Depends on your definition of what a computer is!</a:t>
            </a:r>
          </a:p>
          <a:p>
            <a:pPr lvl="2"/>
            <a:r>
              <a:rPr lang="en-GB" dirty="0"/>
              <a:t>Mainframe</a:t>
            </a:r>
          </a:p>
          <a:p>
            <a:pPr lvl="2"/>
            <a:r>
              <a:rPr lang="en-GB" dirty="0"/>
              <a:t>Desktop</a:t>
            </a:r>
          </a:p>
          <a:p>
            <a:pPr lvl="2"/>
            <a:r>
              <a:rPr lang="en-GB" dirty="0"/>
              <a:t>Laptop</a:t>
            </a:r>
          </a:p>
          <a:p>
            <a:pPr lvl="2"/>
            <a:r>
              <a:rPr lang="en-GB" dirty="0"/>
              <a:t>Tablet / Notebook</a:t>
            </a:r>
          </a:p>
          <a:p>
            <a:pPr lvl="2"/>
            <a:r>
              <a:rPr lang="en-GB" dirty="0"/>
              <a:t>Mobile Phone</a:t>
            </a:r>
          </a:p>
          <a:p>
            <a:pPr lvl="2"/>
            <a:r>
              <a:rPr lang="en-GB" dirty="0"/>
              <a:t>Embedded System</a:t>
            </a:r>
          </a:p>
          <a:p>
            <a:pPr lvl="3"/>
            <a:r>
              <a:rPr lang="en-GB" dirty="0"/>
              <a:t>i.e. is a programmed controlling and operating system (small processor or computer) with a dedicated function within a larger mechanical or electrical system</a:t>
            </a:r>
          </a:p>
          <a:p>
            <a:pPr lvl="3"/>
            <a:r>
              <a:rPr lang="en-GB" dirty="0"/>
              <a:t>e.g. Washing machine, car, games system, microwave, etc.</a:t>
            </a:r>
          </a:p>
          <a:p>
            <a:pPr lvl="3"/>
            <a:r>
              <a:rPr lang="en-GB" dirty="0"/>
              <a:t>Usually </a:t>
            </a:r>
            <a:r>
              <a:rPr lang="en-GB" dirty="0" err="1"/>
              <a:t>preset</a:t>
            </a:r>
            <a:r>
              <a:rPr lang="en-GB" dirty="0"/>
              <a:t> </a:t>
            </a:r>
            <a:r>
              <a:rPr lang="en-GB" b="1" i="1" dirty="0"/>
              <a:t>programs</a:t>
            </a:r>
            <a:r>
              <a:rPr lang="en-GB" dirty="0"/>
              <a:t>.</a:t>
            </a:r>
          </a:p>
          <a:p>
            <a:pPr lvl="3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5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8B6F-D4EC-403A-BC01-3C538295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What Makes a Good Programmer?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3659-EC8C-4C68-97A7-4C4C82D95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2279104"/>
            <a:ext cx="7543800" cy="3886200"/>
          </a:xfrm>
        </p:spPr>
        <p:txBody>
          <a:bodyPr/>
          <a:lstStyle/>
          <a:p>
            <a:r>
              <a:rPr lang="en-GB" dirty="0"/>
              <a:t>Logical Thinking</a:t>
            </a:r>
          </a:p>
          <a:p>
            <a:r>
              <a:rPr lang="en-GB" dirty="0"/>
              <a:t>Creative Thinking</a:t>
            </a:r>
          </a:p>
          <a:p>
            <a:r>
              <a:rPr lang="en-GB" dirty="0"/>
              <a:t>Problem Solving Skills</a:t>
            </a:r>
          </a:p>
          <a:p>
            <a:r>
              <a:rPr lang="en-GB" dirty="0"/>
              <a:t>The Ability to “Think Outside of the Box”</a:t>
            </a:r>
          </a:p>
          <a:p>
            <a:r>
              <a:rPr lang="en-GB" dirty="0"/>
              <a:t>Communication Skills</a:t>
            </a:r>
          </a:p>
          <a:p>
            <a:r>
              <a:rPr lang="en-GB" dirty="0"/>
              <a:t>Willingness to Learn (By Example)</a:t>
            </a:r>
          </a:p>
          <a:p>
            <a:r>
              <a:rPr lang="en-GB" dirty="0"/>
              <a:t>Laziness! (Finding the Quickest/Easiest Solution).</a:t>
            </a:r>
          </a:p>
          <a:p>
            <a:r>
              <a:rPr lang="en-GB" dirty="0"/>
              <a:t>Not Just Technical Skills!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818B9-E5B6-4F6F-994E-3A00532D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68583"/>
            <a:ext cx="4131310" cy="20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9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24EE-82B1-48CB-A629-6990A5FF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236" y="6418963"/>
            <a:ext cx="8912715" cy="439037"/>
          </a:xfrm>
        </p:spPr>
        <p:txBody>
          <a:bodyPr>
            <a:noAutofit/>
          </a:bodyPr>
          <a:lstStyle/>
          <a:p>
            <a:r>
              <a:rPr lang="en-GB" sz="2000" dirty="0"/>
              <a:t>Install on your own PC / Laptop       </a:t>
            </a:r>
            <a:r>
              <a:rPr lang="en-GB" sz="2000" b="1" dirty="0">
                <a:solidFill>
                  <a:srgbClr val="C00000"/>
                </a:solidFill>
              </a:rPr>
              <a:t>https://www.python.org/downloads/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4843-3606-4AD0-9107-E3B49B10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403DB-2601-4969-831E-4D2A4E47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334125" cy="38862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C9BD8B-A435-4821-B83B-E583D866B288}"/>
              </a:ext>
            </a:extLst>
          </p:cNvPr>
          <p:cNvSpPr/>
          <p:nvPr/>
        </p:nvSpPr>
        <p:spPr>
          <a:xfrm>
            <a:off x="2960441" y="6319098"/>
            <a:ext cx="1728192" cy="21602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D3E3C-139D-4E9A-B594-5777618D82E8}"/>
              </a:ext>
            </a:extLst>
          </p:cNvPr>
          <p:cNvSpPr txBox="1"/>
          <p:nvPr/>
        </p:nvSpPr>
        <p:spPr>
          <a:xfrm>
            <a:off x="1619672" y="836712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Download &amp; Run (Install Now)</a:t>
            </a:r>
          </a:p>
          <a:p>
            <a:endParaRPr lang="en-GB" dirty="0"/>
          </a:p>
          <a:p>
            <a:r>
              <a:rPr lang="en-GB" dirty="0"/>
              <a:t>Check</a:t>
            </a:r>
          </a:p>
          <a:p>
            <a:r>
              <a:rPr lang="en-GB" dirty="0"/>
              <a:t>Add Python 3.9 to PATH</a:t>
            </a:r>
          </a:p>
          <a:p>
            <a:endParaRPr lang="en-GB" dirty="0"/>
          </a:p>
          <a:p>
            <a:r>
              <a:rPr lang="en-GB" dirty="0"/>
              <a:t>(makes it more accessible on your PC)</a:t>
            </a:r>
          </a:p>
        </p:txBody>
      </p:sp>
    </p:spTree>
    <p:extLst>
      <p:ext uri="{BB962C8B-B14F-4D97-AF65-F5344CB8AC3E}">
        <p14:creationId xmlns:p14="http://schemas.microsoft.com/office/powerpoint/2010/main" val="38213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54F5D-43D1-4AD7-923E-801D5768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95425"/>
            <a:ext cx="6324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2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C99A95-2A6E-4BDE-98EB-C9A62906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4" y="0"/>
            <a:ext cx="829535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5D6BC3-D790-451F-B03F-0468EB3420C1}"/>
              </a:ext>
            </a:extLst>
          </p:cNvPr>
          <p:cNvSpPr txBox="1"/>
          <p:nvPr/>
        </p:nvSpPr>
        <p:spPr>
          <a:xfrm>
            <a:off x="2915816" y="6366401"/>
            <a:ext cx="630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3"/>
              </a:rPr>
              <a:t>https://docs.python.org/3.9/tutorial/index.html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4620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DDA6E-ACA0-4C14-8731-CA8E7A31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7" y="0"/>
            <a:ext cx="83058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0DA48-4901-4E44-A8A6-4D8CC83AA0F9}"/>
              </a:ext>
            </a:extLst>
          </p:cNvPr>
          <p:cNvSpPr txBox="1"/>
          <p:nvPr/>
        </p:nvSpPr>
        <p:spPr>
          <a:xfrm>
            <a:off x="3844151" y="6396335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3"/>
              </a:rPr>
              <a:t>https://docs.python.org/3.9/index.html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9331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C41B-9EDB-46E5-9B7B-028DA3F3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936104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Python 3.9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534B-8394-44B9-9281-4E822548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628800"/>
            <a:ext cx="8136904" cy="439025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Should be visible in your Windows Menu 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Earlier versions might be available on your PC or in Uni Labs, e.g. 2.X, 3.7, etc.</a:t>
            </a:r>
          </a:p>
          <a:p>
            <a:r>
              <a:rPr lang="en-GB" dirty="0"/>
              <a:t>In some Labs, you might have to Search for it …</a:t>
            </a:r>
          </a:p>
          <a:p>
            <a:r>
              <a:rPr lang="en-GB" dirty="0"/>
              <a:t>Type Python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04599-0841-421D-AE41-466176A77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025181"/>
            <a:ext cx="4308945" cy="58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50D55-36A6-4861-8A62-E48B6500B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276872"/>
            <a:ext cx="381719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0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EAF61-6ACB-4DDE-89EB-99069BFB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548680"/>
            <a:ext cx="3390900" cy="5534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B288D1-2E26-47E5-ABDE-E376C4EEBD63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6781800" cy="9361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Python 3.9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6C4AEC-6DE4-4491-B82A-F0A7BDF2F852}"/>
              </a:ext>
            </a:extLst>
          </p:cNvPr>
          <p:cNvSpPr txBox="1">
            <a:spLocks/>
          </p:cNvSpPr>
          <p:nvPr/>
        </p:nvSpPr>
        <p:spPr>
          <a:xfrm>
            <a:off x="755576" y="1628800"/>
            <a:ext cx="4824536" cy="43902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have a multitude of options, so we need to be CAREFUL as to what we open / use.</a:t>
            </a:r>
          </a:p>
          <a:p>
            <a:endParaRPr lang="en-GB" dirty="0"/>
          </a:p>
          <a:p>
            <a:r>
              <a:rPr lang="en-GB" dirty="0"/>
              <a:t>Very Confusing?</a:t>
            </a:r>
          </a:p>
          <a:p>
            <a:endParaRPr lang="en-GB" dirty="0"/>
          </a:p>
          <a:p>
            <a:r>
              <a:rPr lang="en-GB" dirty="0"/>
              <a:t>Too easy to open the wrong (or old) version ….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19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CDE3F-9BD6-4F17-A5E3-447AC545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32656"/>
            <a:ext cx="7486650" cy="55816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49779C-DF8F-43A8-8CE0-9E3DFF5BE862}"/>
              </a:ext>
            </a:extLst>
          </p:cNvPr>
          <p:cNvSpPr/>
          <p:nvPr/>
        </p:nvSpPr>
        <p:spPr>
          <a:xfrm>
            <a:off x="4067944" y="3987577"/>
            <a:ext cx="1728192" cy="28803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F40189-8934-4FA3-9C7A-81E76FAFDAC4}"/>
              </a:ext>
            </a:extLst>
          </p:cNvPr>
          <p:cNvGrpSpPr/>
          <p:nvPr/>
        </p:nvGrpSpPr>
        <p:grpSpPr>
          <a:xfrm>
            <a:off x="654329" y="4275609"/>
            <a:ext cx="7835341" cy="2537767"/>
            <a:chOff x="654329" y="4275609"/>
            <a:chExt cx="7835341" cy="2537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F4A33F-7263-4AD4-877E-64B2D360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329" y="6048661"/>
              <a:ext cx="7835341" cy="68979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A15AB-0B92-4F1C-BEB2-9D6C049F054F}"/>
                </a:ext>
              </a:extLst>
            </p:cNvPr>
            <p:cNvGrpSpPr/>
            <p:nvPr/>
          </p:nvGrpSpPr>
          <p:grpSpPr>
            <a:xfrm>
              <a:off x="5940152" y="4275609"/>
              <a:ext cx="1872208" cy="2537767"/>
              <a:chOff x="5940152" y="4275609"/>
              <a:chExt cx="1872208" cy="253776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AA6F3F9-0E7E-4E7E-9ADD-2441F6148F8D}"/>
                  </a:ext>
                </a:extLst>
              </p:cNvPr>
              <p:cNvSpPr/>
              <p:nvPr/>
            </p:nvSpPr>
            <p:spPr>
              <a:xfrm>
                <a:off x="7236296" y="6123584"/>
                <a:ext cx="576064" cy="689792"/>
              </a:xfrm>
              <a:prstGeom prst="roundRect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666ACD4-3FF5-4F43-8759-FF510F82A299}"/>
                  </a:ext>
                </a:extLst>
              </p:cNvPr>
              <p:cNvCxnSpPr>
                <a:endCxn id="6" idx="0"/>
              </p:cNvCxnSpPr>
              <p:nvPr/>
            </p:nvCxnSpPr>
            <p:spPr>
              <a:xfrm>
                <a:off x="5940152" y="4275609"/>
                <a:ext cx="1584176" cy="1847975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8DE8B-622D-4F53-BD8F-48AD5693EBAA}"/>
                  </a:ext>
                </a:extLst>
              </p:cNvPr>
              <p:cNvSpPr txBox="1"/>
              <p:nvPr/>
            </p:nvSpPr>
            <p:spPr>
              <a:xfrm>
                <a:off x="6701081" y="4830264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Adds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1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68EFF-3DC0-4C87-A121-AF58751B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98" y="2436567"/>
            <a:ext cx="6948264" cy="3647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172043-4499-4699-BCFC-2C4B4191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97" y="2444308"/>
            <a:ext cx="6925854" cy="36291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6B20-A00A-4ECF-8AC3-3979B739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6181638"/>
            <a:ext cx="7704856" cy="526560"/>
          </a:xfrm>
        </p:spPr>
        <p:txBody>
          <a:bodyPr>
            <a:normAutofit fontScale="92500"/>
          </a:bodyPr>
          <a:lstStyle/>
          <a:p>
            <a:r>
              <a:rPr lang="en-GB" dirty="0"/>
              <a:t>Opens Interpreter Window, so we can start programming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00EABC-4533-4960-A676-8B4F8187B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0" y="484988"/>
            <a:ext cx="2390775" cy="1733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C4F33-4D09-47CD-8050-65F6E33F3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27" y="297236"/>
            <a:ext cx="2628900" cy="20002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D073DD-AFEB-492A-97EA-826CFFFFCB2E}"/>
              </a:ext>
            </a:extLst>
          </p:cNvPr>
          <p:cNvSpPr/>
          <p:nvPr/>
        </p:nvSpPr>
        <p:spPr>
          <a:xfrm>
            <a:off x="208260" y="1190981"/>
            <a:ext cx="1728192" cy="34904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1AD95A-58EF-45C1-8117-DCDD65198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378" y="733781"/>
            <a:ext cx="1895475" cy="9144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DD56E2-01D7-4EAA-94C5-3544CEDF40D3}"/>
              </a:ext>
            </a:extLst>
          </p:cNvPr>
          <p:cNvSpPr/>
          <p:nvPr/>
        </p:nvSpPr>
        <p:spPr>
          <a:xfrm>
            <a:off x="3995935" y="383787"/>
            <a:ext cx="1556591" cy="1317021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6C6CC4-6A38-4DBF-9994-26346D349ED2}"/>
              </a:ext>
            </a:extLst>
          </p:cNvPr>
          <p:cNvSpPr/>
          <p:nvPr/>
        </p:nvSpPr>
        <p:spPr>
          <a:xfrm>
            <a:off x="2843808" y="1987915"/>
            <a:ext cx="864096" cy="34904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40AFB7-D8AC-4C93-A932-B41A76FD8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967" y="3704216"/>
            <a:ext cx="64865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7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14F7-71C3-475F-9A3F-B7F390A4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864096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Computer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29FE-1636-4912-B966-A26EE5E9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775048"/>
            <a:ext cx="7632848" cy="3886200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Computers are useful because they run various programs</a:t>
            </a:r>
          </a:p>
          <a:p>
            <a:pPr lvl="1"/>
            <a:r>
              <a:rPr lang="en-US" altLang="en-US" dirty="0"/>
              <a:t>A Program is simply a set of instructions to complete some task</a:t>
            </a:r>
          </a:p>
          <a:p>
            <a:pPr lvl="1"/>
            <a:r>
              <a:rPr lang="en-US" altLang="en-US" dirty="0"/>
              <a:t>How many different programs do you use in a day?</a:t>
            </a:r>
          </a:p>
          <a:p>
            <a:pPr lvl="2"/>
            <a:r>
              <a:rPr lang="en-US" altLang="en-US" dirty="0"/>
              <a:t>E.g. Alarm Clock, e-mail, Facebook, BLACKBOARD, etc.</a:t>
            </a:r>
          </a:p>
          <a:p>
            <a:r>
              <a:rPr lang="en-US" altLang="en-US" b="1" dirty="0"/>
              <a:t>Definition: </a:t>
            </a:r>
            <a:r>
              <a:rPr lang="en-US" altLang="en-US" i="1" dirty="0">
                <a:solidFill>
                  <a:srgbClr val="C00000"/>
                </a:solidFill>
              </a:rPr>
              <a:t>A Sequence of Instructions that are to be carried out by the Computer.</a:t>
            </a:r>
          </a:p>
          <a:p>
            <a:r>
              <a:rPr lang="en-GB" altLang="en-US" dirty="0"/>
              <a:t>A systematic set of rules used to describe computations, generally in a format that is understandable and editable by humans.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4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74C746-426B-4585-BDC9-93E017A54731}"/>
              </a:ext>
            </a:extLst>
          </p:cNvPr>
          <p:cNvSpPr txBox="1">
            <a:spLocks/>
          </p:cNvSpPr>
          <p:nvPr/>
        </p:nvSpPr>
        <p:spPr>
          <a:xfrm>
            <a:off x="717814" y="5856364"/>
            <a:ext cx="8102658" cy="102902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Opens Python IDLE (Integrated Development and Learning Environment) Shell Window, so we can start programming and easily open and run Python scripts (programs).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C3397-F7FA-4C59-9FB9-F67BEDB7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91" y="0"/>
            <a:ext cx="4554590" cy="255430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820DDB-12F6-48AB-A5AB-5437A1534DAB}"/>
              </a:ext>
            </a:extLst>
          </p:cNvPr>
          <p:cNvSpPr/>
          <p:nvPr/>
        </p:nvSpPr>
        <p:spPr>
          <a:xfrm>
            <a:off x="611560" y="971952"/>
            <a:ext cx="1728192" cy="34904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541C57-975C-42A8-9BE6-80A0F31B52B6}"/>
              </a:ext>
            </a:extLst>
          </p:cNvPr>
          <p:cNvSpPr/>
          <p:nvPr/>
        </p:nvSpPr>
        <p:spPr>
          <a:xfrm>
            <a:off x="3131840" y="404664"/>
            <a:ext cx="1728192" cy="916333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2CD9C9-7D19-426D-8CF4-5DCEE7F5A2C6}"/>
              </a:ext>
            </a:extLst>
          </p:cNvPr>
          <p:cNvSpPr/>
          <p:nvPr/>
        </p:nvSpPr>
        <p:spPr>
          <a:xfrm>
            <a:off x="2915816" y="1448624"/>
            <a:ext cx="516026" cy="25218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441A61-725E-4286-889C-BB719567E1F9}"/>
              </a:ext>
            </a:extLst>
          </p:cNvPr>
          <p:cNvSpPr/>
          <p:nvPr/>
        </p:nvSpPr>
        <p:spPr>
          <a:xfrm>
            <a:off x="2843808" y="2191410"/>
            <a:ext cx="864096" cy="252184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FF00"/>
              </a:highligh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BB0088-5B5E-461A-B71C-A280D8BCEB1E}"/>
              </a:ext>
            </a:extLst>
          </p:cNvPr>
          <p:cNvGrpSpPr/>
          <p:nvPr/>
        </p:nvGrpSpPr>
        <p:grpSpPr>
          <a:xfrm>
            <a:off x="4553971" y="1827586"/>
            <a:ext cx="4266501" cy="363824"/>
            <a:chOff x="4553971" y="1827586"/>
            <a:chExt cx="4266501" cy="3638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104781-901B-4D45-811E-4953C1E6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3971" y="1827586"/>
              <a:ext cx="4210050" cy="342900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13C3657-5BA6-448D-9CCF-74535667904C}"/>
                </a:ext>
              </a:extLst>
            </p:cNvPr>
            <p:cNvSpPr/>
            <p:nvPr/>
          </p:nvSpPr>
          <p:spPr>
            <a:xfrm>
              <a:off x="8406509" y="1827586"/>
              <a:ext cx="413963" cy="36382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FFFF00"/>
                </a:highlight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7809B1D-20EB-40FC-9058-C136CA1E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67" y="2649807"/>
            <a:ext cx="77819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8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016AB5-786D-4F95-8590-1C2B7660379C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6781800" cy="9361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Python IDLE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495AA-865C-4EEA-A4F3-3546797EE41B}"/>
              </a:ext>
            </a:extLst>
          </p:cNvPr>
          <p:cNvSpPr txBox="1"/>
          <p:nvPr/>
        </p:nvSpPr>
        <p:spPr>
          <a:xfrm>
            <a:off x="755576" y="4725144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we start programming in the Python IDLE, you will notice that your code will automatically change into different colours.</a:t>
            </a:r>
          </a:p>
          <a:p>
            <a:endParaRPr lang="en-GB" dirty="0"/>
          </a:p>
          <a:p>
            <a:r>
              <a:rPr lang="en-GB" dirty="0"/>
              <a:t>The colours represent different elements of Python code.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6F775-1850-4DDB-B226-EB54F39F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38174"/>
            <a:ext cx="7762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1EF6C-B436-4FC1-AD75-A14644F0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9" y="1412776"/>
            <a:ext cx="7762875" cy="320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CB83C-B43E-4E5A-8601-C24471E2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936104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Python IDLE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E933A-A26C-4CB7-82E2-54464EBF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9871" y="2924944"/>
            <a:ext cx="5409319" cy="3771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62747-84FD-44C8-A714-62B16964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573016"/>
            <a:ext cx="3219345" cy="22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1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BA671A-AC9E-4B4C-A0FA-31F2D441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12" y="1292812"/>
            <a:ext cx="7762875" cy="31718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C054A1-87CA-4914-A4A4-E0E8243D354B}"/>
              </a:ext>
            </a:extLst>
          </p:cNvPr>
          <p:cNvSpPr txBox="1">
            <a:spLocks/>
          </p:cNvSpPr>
          <p:nvPr/>
        </p:nvSpPr>
        <p:spPr>
          <a:xfrm>
            <a:off x="755576" y="404664"/>
            <a:ext cx="6781800" cy="9361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Python IDLE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2E40C-3B93-435A-A80E-C4FB056945E0}"/>
              </a:ext>
            </a:extLst>
          </p:cNvPr>
          <p:cNvSpPr txBox="1"/>
          <p:nvPr/>
        </p:nvSpPr>
        <p:spPr>
          <a:xfrm>
            <a:off x="805112" y="3020759"/>
            <a:ext cx="4167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customise these colours to your own preferences if you like.</a:t>
            </a:r>
          </a:p>
          <a:p>
            <a:endParaRPr lang="en-GB" dirty="0"/>
          </a:p>
          <a:p>
            <a:r>
              <a:rPr lang="en-GB" dirty="0"/>
              <a:t>As well as other settings on the tabs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42C94-5B63-462A-88C0-6A58401C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87" y="2143925"/>
            <a:ext cx="3092693" cy="47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C5A62-6FD8-4BA9-8D0E-21FBFACD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" y="1700808"/>
            <a:ext cx="9144000" cy="4777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CB3F52-5BEA-4390-BED8-9D825F09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76672"/>
            <a:ext cx="8388424" cy="93610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Getting Started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0D3F-C58C-4C83-B110-36D0D447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2780928"/>
            <a:ext cx="8568952" cy="38862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 any application, especially programming, when faced with an unfamiliar (and scary) interface, it can be quite daunting.</a:t>
            </a:r>
          </a:p>
          <a:p>
            <a:r>
              <a:rPr lang="en-GB" dirty="0">
                <a:solidFill>
                  <a:schemeClr val="bg1"/>
                </a:solidFill>
              </a:rPr>
              <a:t>With Python, the best thing to do is start typing some commands to learn the basics.</a:t>
            </a:r>
          </a:p>
          <a:p>
            <a:r>
              <a:rPr lang="en-GB" dirty="0">
                <a:solidFill>
                  <a:schemeClr val="bg1"/>
                </a:solidFill>
              </a:rPr>
              <a:t>Start PYTHON Programming Exercises 1 (either at home or remotely accessing the lab) and we’ll come back to the nitty gritty details later …</a:t>
            </a:r>
          </a:p>
        </p:txBody>
      </p:sp>
    </p:spTree>
    <p:extLst>
      <p:ext uri="{BB962C8B-B14F-4D97-AF65-F5344CB8AC3E}">
        <p14:creationId xmlns:p14="http://schemas.microsoft.com/office/powerpoint/2010/main" val="44386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99FF-8F95-4DC4-BB4A-9D72920C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7543800" cy="936104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C00000"/>
                </a:solidFill>
              </a:rPr>
              <a:t>Computer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6517-750F-4251-A6E1-4221E9C69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980728"/>
            <a:ext cx="7543800" cy="5038328"/>
          </a:xfrm>
        </p:spPr>
        <p:txBody>
          <a:bodyPr/>
          <a:lstStyle/>
          <a:p>
            <a:r>
              <a:rPr lang="en-GB" b="1" i="1" dirty="0"/>
              <a:t>Computers are Pretty Fast!</a:t>
            </a:r>
          </a:p>
          <a:p>
            <a:pPr lvl="1"/>
            <a:r>
              <a:rPr lang="en-GB" dirty="0"/>
              <a:t>Today’s typical PCs with a multi-core processor are capable of processing over 100 Billion Instructions per Second!</a:t>
            </a:r>
          </a:p>
          <a:p>
            <a:endParaRPr lang="en-GB" sz="800" dirty="0"/>
          </a:p>
          <a:p>
            <a:r>
              <a:rPr lang="en-GB" b="1" i="1" dirty="0"/>
              <a:t>Computers are Pretty Dumb!</a:t>
            </a:r>
          </a:p>
          <a:p>
            <a:pPr lvl="1"/>
            <a:r>
              <a:rPr lang="en-GB" dirty="0"/>
              <a:t>At the base level, they only understand …</a:t>
            </a:r>
          </a:p>
          <a:p>
            <a:pPr lvl="1"/>
            <a:r>
              <a:rPr lang="en-GB" dirty="0"/>
              <a:t>… or machine code of 0s and 1s.</a:t>
            </a:r>
          </a:p>
          <a:p>
            <a:pPr lvl="1"/>
            <a:r>
              <a:rPr lang="en-GB" dirty="0"/>
              <a:t>They do what they are told to do …</a:t>
            </a:r>
          </a:p>
          <a:p>
            <a:pPr lvl="2"/>
            <a:r>
              <a:rPr lang="en-GB" dirty="0"/>
              <a:t>Pretty Fast, Generally without making mistakes, and often without getting bored!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D9FA8-51F1-4FC0-9E1D-B420A259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212976"/>
            <a:ext cx="944927" cy="15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E1AC-FA66-4200-ABFF-DE663C0F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556792"/>
            <a:ext cx="7543800" cy="4462264"/>
          </a:xfrm>
        </p:spPr>
        <p:txBody>
          <a:bodyPr/>
          <a:lstStyle/>
          <a:p>
            <a:r>
              <a:rPr lang="en-GB" dirty="0"/>
              <a:t>So, if computers are pretty dumb and can only carry out a limited set of distinct instructions, how do we go about developing a program?</a:t>
            </a:r>
          </a:p>
          <a:p>
            <a:r>
              <a:rPr lang="en-GB" dirty="0"/>
              <a:t>We know that a </a:t>
            </a:r>
            <a:r>
              <a:rPr lang="en-US" altLang="en-US" dirty="0"/>
              <a:t>program’s commands and data are stored as sequences of bits in the computer's memory</a:t>
            </a:r>
          </a:p>
          <a:p>
            <a:r>
              <a:rPr lang="en-US" altLang="en-US" dirty="0"/>
              <a:t>Programming with Strings of bits (1s or 0s) is not the easiest thing in the World.</a:t>
            </a:r>
          </a:p>
          <a:p>
            <a:endParaRPr lang="en-US" altLang="en-US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84D790-759E-4166-AFE1-5B26CEDC024C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543800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800" b="1" dirty="0">
                <a:solidFill>
                  <a:srgbClr val="C00000"/>
                </a:solidFill>
              </a:rPr>
              <a:t>Computer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DA6C4-C52F-4FDD-BC91-BE3CF8D1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06800"/>
            <a:ext cx="3619500" cy="247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06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3109-D5B2-448A-9A7F-746F77F8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7543800" cy="93610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Low Level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F844-D9E1-4FF9-B41F-B30E8152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16670"/>
            <a:ext cx="7543800" cy="3886200"/>
          </a:xfrm>
        </p:spPr>
        <p:txBody>
          <a:bodyPr/>
          <a:lstStyle/>
          <a:p>
            <a:r>
              <a:rPr lang="en-GB" dirty="0"/>
              <a:t>An Assembly language (Assembler) is any low-level programming language in which there is a very strong correspondence between the program's statements and the architecture's machine code instructions.</a:t>
            </a:r>
          </a:p>
          <a:p>
            <a:r>
              <a:rPr lang="en-US" altLang="en-US" dirty="0"/>
              <a:t>mnemonics for machine language instructions 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E3BE1-5E80-4A83-BF23-042E1B37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128467"/>
            <a:ext cx="1604543" cy="174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99BE-3664-4AE7-BCA5-55BEB3C4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476672"/>
            <a:ext cx="8064896" cy="79208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High Level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45E7-87B2-4382-8E0A-4D5DBB573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412776"/>
            <a:ext cx="7543800" cy="475029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Assembly language, still not so easy, and lots of commands to accomplish things.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to add two numbers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500" dirty="0"/>
              <a:t>Load the number from memory location 3001 into the CPU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500" dirty="0"/>
              <a:t>Load the number from memory location 3002 into the CPU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500" dirty="0"/>
              <a:t>Add the two numbers in the CPU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500" dirty="0"/>
              <a:t>Store the result into location 3003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High Level Computer Languages provide the ability to accomplish a lot with fewer commands than machine or assembly language in a way that is hopefully easier to understand.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to add two numbers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1500" dirty="0"/>
              <a:t>C = A + B</a:t>
            </a:r>
            <a:endParaRPr lang="en-US" altLang="en-US" dirty="0"/>
          </a:p>
          <a:p>
            <a:pPr lvl="2"/>
            <a:r>
              <a:rPr lang="en-GB" altLang="en-US" dirty="0"/>
              <a:t>This still needs to be translated into machine language that the computer can execute.</a:t>
            </a:r>
          </a:p>
        </p:txBody>
      </p:sp>
    </p:spTree>
    <p:extLst>
      <p:ext uri="{BB962C8B-B14F-4D97-AF65-F5344CB8AC3E}">
        <p14:creationId xmlns:p14="http://schemas.microsoft.com/office/powerpoint/2010/main" val="190736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E5520-1372-4742-AB32-62B79AD9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988840"/>
            <a:ext cx="6449471" cy="411833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B97B0F-5B9D-4D7D-BF05-DC0A1BB078B8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543800" cy="7920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High Level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B95B7-B8D5-4650-95E4-74681D26F83B}"/>
              </a:ext>
            </a:extLst>
          </p:cNvPr>
          <p:cNvSpPr txBox="1">
            <a:spLocks/>
          </p:cNvSpPr>
          <p:nvPr/>
        </p:nvSpPr>
        <p:spPr>
          <a:xfrm>
            <a:off x="755576" y="1279853"/>
            <a:ext cx="7543800" cy="8640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There’s plenty to choose from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38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A388-3029-49F6-9718-2292B5FA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700808"/>
            <a:ext cx="7543800" cy="43182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Just like many different languages spoken by people around the world </a:t>
            </a:r>
            <a:r>
              <a:rPr lang="en-GB" dirty="0">
                <a:sym typeface="Wingdings" panose="05000000000000000000" pitchFamily="2" charset="2"/>
              </a:rPr>
              <a:t> there are many different programming languages to choose from</a:t>
            </a:r>
          </a:p>
          <a:p>
            <a:r>
              <a:rPr lang="en-GB" dirty="0">
                <a:sym typeface="Wingdings" panose="05000000000000000000" pitchFamily="2" charset="2"/>
              </a:rPr>
              <a:t>Some were developed to improve on previous ones, with additional functionality</a:t>
            </a:r>
          </a:p>
          <a:p>
            <a:r>
              <a:rPr lang="en-GB" dirty="0">
                <a:sym typeface="Wingdings" panose="05000000000000000000" pitchFamily="2" charset="2"/>
              </a:rPr>
              <a:t>Some for specific applications</a:t>
            </a:r>
          </a:p>
          <a:p>
            <a:r>
              <a:rPr lang="en-GB" dirty="0"/>
              <a:t>Can be classed as compiled or interpreted</a:t>
            </a:r>
          </a:p>
          <a:p>
            <a:r>
              <a:rPr lang="en-GB" dirty="0"/>
              <a:t>Compiled – the program after writing is converted to machine language/instructions</a:t>
            </a:r>
          </a:p>
          <a:p>
            <a:r>
              <a:rPr lang="en-GB" dirty="0"/>
              <a:t>Interpreted – the program is translated to machine code when run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11E2C-BCB7-41BB-A4C2-E40C66EDC371}"/>
              </a:ext>
            </a:extLst>
          </p:cNvPr>
          <p:cNvSpPr txBox="1">
            <a:spLocks/>
          </p:cNvSpPr>
          <p:nvPr/>
        </p:nvSpPr>
        <p:spPr>
          <a:xfrm>
            <a:off x="755576" y="476672"/>
            <a:ext cx="7543800" cy="7920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High Level Programming</a:t>
            </a:r>
          </a:p>
        </p:txBody>
      </p:sp>
    </p:spTree>
    <p:extLst>
      <p:ext uri="{BB962C8B-B14F-4D97-AF65-F5344CB8AC3E}">
        <p14:creationId xmlns:p14="http://schemas.microsoft.com/office/powerpoint/2010/main" val="2981699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Custom 4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E0F34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CC0000"/>
      </a:hlink>
      <a:folHlink>
        <a:srgbClr val="D8924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1302</TotalTime>
  <Words>1313</Words>
  <Application>Microsoft Office PowerPoint</Application>
  <PresentationFormat>On-screen Show (4:3)</PresentationFormat>
  <Paragraphs>175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Arial Black</vt:lpstr>
      <vt:lpstr>Calibri</vt:lpstr>
      <vt:lpstr>NewsPrint</vt:lpstr>
      <vt:lpstr>IS4S761 Principles of Computing    </vt:lpstr>
      <vt:lpstr>Introduction to Programming</vt:lpstr>
      <vt:lpstr>Computer Programs</vt:lpstr>
      <vt:lpstr>Computer Programming</vt:lpstr>
      <vt:lpstr>PowerPoint Presentation</vt:lpstr>
      <vt:lpstr>Low Level Programming</vt:lpstr>
      <vt:lpstr>High Level Programming</vt:lpstr>
      <vt:lpstr>PowerPoint Presentation</vt:lpstr>
      <vt:lpstr>PowerPoint Presentation</vt:lpstr>
      <vt:lpstr>PowerPoint Presentation</vt:lpstr>
      <vt:lpstr>Compiling High Level Code</vt:lpstr>
      <vt:lpstr>PowerPoint Presentation</vt:lpstr>
      <vt:lpstr>PowerPoint Presentation</vt:lpstr>
      <vt:lpstr>Compiling vs. Interpreting </vt:lpstr>
      <vt:lpstr>Compiling vs. Interpreting</vt:lpstr>
      <vt:lpstr>PYTHON</vt:lpstr>
      <vt:lpstr>Principles of Computing: Why PYTHON?</vt:lpstr>
      <vt:lpstr>Why Use PYTHON?</vt:lpstr>
      <vt:lpstr>PowerPoint Presentation</vt:lpstr>
      <vt:lpstr>What Makes a Good Programmer?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3.9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IDLE</vt:lpstr>
      <vt:lpstr>PowerPoint Presentation</vt:lpstr>
      <vt:lpstr>Getting Started with Python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IS3S603 e-Business Systems &amp; Strategy</dc:title>
  <dc:creator>Kidner</dc:creator>
  <cp:lastModifiedBy>David Kidner</cp:lastModifiedBy>
  <cp:revision>135</cp:revision>
  <dcterms:created xsi:type="dcterms:W3CDTF">2015-09-27T11:09:28Z</dcterms:created>
  <dcterms:modified xsi:type="dcterms:W3CDTF">2020-10-09T04:25:38Z</dcterms:modified>
</cp:coreProperties>
</file>